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1"/>
  </p:notesMasterIdLst>
  <p:sldIdLst>
    <p:sldId id="256" r:id="rId2"/>
    <p:sldId id="259" r:id="rId3"/>
    <p:sldId id="257" r:id="rId4"/>
    <p:sldId id="258" r:id="rId5"/>
    <p:sldId id="261" r:id="rId6"/>
    <p:sldId id="263" r:id="rId7"/>
    <p:sldId id="262" r:id="rId8"/>
    <p:sldId id="260" r:id="rId9"/>
    <p:sldId id="264" r:id="rId10"/>
  </p:sldIdLst>
  <p:sldSz cx="12192000" cy="6858000"/>
  <p:notesSz cx="6858000" cy="9686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55000" autoAdjust="0"/>
  </p:normalViewPr>
  <p:slideViewPr>
    <p:cSldViewPr snapToGrid="0">
      <p:cViewPr varScale="1">
        <p:scale>
          <a:sx n="79" d="100"/>
          <a:sy n="79" d="100"/>
        </p:scale>
        <p:origin x="773" y="67"/>
      </p:cViewPr>
      <p:guideLst/>
    </p:cSldViewPr>
  </p:slideViewPr>
  <p:notesTextViewPr>
    <p:cViewPr>
      <p:scale>
        <a:sx n="1" d="1"/>
        <a:sy n="1" d="1"/>
      </p:scale>
      <p:origin x="0" y="0"/>
    </p:cViewPr>
  </p:notesTextViewPr>
  <p:notesViewPr>
    <p:cSldViewPr snapToGrid="0">
      <p:cViewPr>
        <p:scale>
          <a:sx n="100" d="100"/>
          <a:sy n="100" d="100"/>
        </p:scale>
        <p:origin x="2323" y="-11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6029"/>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86029"/>
          </a:xfrm>
          <a:prstGeom prst="rect">
            <a:avLst/>
          </a:prstGeom>
        </p:spPr>
        <p:txBody>
          <a:bodyPr vert="horz" lIns="91440" tIns="45720" rIns="91440" bIns="45720" rtlCol="0"/>
          <a:lstStyle>
            <a:lvl1pPr algn="r">
              <a:defRPr sz="1200"/>
            </a:lvl1pPr>
          </a:lstStyle>
          <a:p>
            <a:fld id="{6380C993-1A2C-49DF-869D-6FBCD3CCA9AD}" type="datetimeFigureOut">
              <a:rPr lang="en-AU" smtClean="0"/>
              <a:t>11/05/2020</a:t>
            </a:fld>
            <a:endParaRPr lang="en-AU"/>
          </a:p>
        </p:txBody>
      </p:sp>
      <p:sp>
        <p:nvSpPr>
          <p:cNvPr id="4" name="Slide Image Placeholder 3"/>
          <p:cNvSpPr>
            <a:spLocks noGrp="1" noRot="1" noChangeAspect="1"/>
          </p:cNvSpPr>
          <p:nvPr>
            <p:ph type="sldImg" idx="2"/>
          </p:nvPr>
        </p:nvSpPr>
        <p:spPr>
          <a:xfrm>
            <a:off x="523875" y="1211263"/>
            <a:ext cx="5810250" cy="326866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661833"/>
            <a:ext cx="5486400" cy="381422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200898"/>
            <a:ext cx="2971800" cy="48602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200898"/>
            <a:ext cx="2971800" cy="486027"/>
          </a:xfrm>
          <a:prstGeom prst="rect">
            <a:avLst/>
          </a:prstGeom>
        </p:spPr>
        <p:txBody>
          <a:bodyPr vert="horz" lIns="91440" tIns="45720" rIns="91440" bIns="45720" rtlCol="0" anchor="b"/>
          <a:lstStyle>
            <a:lvl1pPr algn="r">
              <a:defRPr sz="1200"/>
            </a:lvl1pPr>
          </a:lstStyle>
          <a:p>
            <a:fld id="{0015CABF-F089-42EB-B83C-B8EAFCC95206}" type="slidenum">
              <a:rPr lang="en-AU" smtClean="0"/>
              <a:t>‹#›</a:t>
            </a:fld>
            <a:endParaRPr lang="en-AU"/>
          </a:p>
        </p:txBody>
      </p:sp>
    </p:spTree>
    <p:extLst>
      <p:ext uri="{BB962C8B-B14F-4D97-AF65-F5344CB8AC3E}">
        <p14:creationId xmlns:p14="http://schemas.microsoft.com/office/powerpoint/2010/main" val="254328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15CABF-F089-42EB-B83C-B8EAFCC95206}" type="slidenum">
              <a:rPr lang="en-AU" smtClean="0"/>
              <a:t>1</a:t>
            </a:fld>
            <a:endParaRPr lang="en-AU"/>
          </a:p>
        </p:txBody>
      </p:sp>
    </p:spTree>
    <p:extLst>
      <p:ext uri="{BB962C8B-B14F-4D97-AF65-F5344CB8AC3E}">
        <p14:creationId xmlns:p14="http://schemas.microsoft.com/office/powerpoint/2010/main" val="301082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15CABF-F089-42EB-B83C-B8EAFCC95206}" type="slidenum">
              <a:rPr lang="en-AU" smtClean="0"/>
              <a:t>2</a:t>
            </a:fld>
            <a:endParaRPr lang="en-AU"/>
          </a:p>
        </p:txBody>
      </p:sp>
    </p:spTree>
    <p:extLst>
      <p:ext uri="{BB962C8B-B14F-4D97-AF65-F5344CB8AC3E}">
        <p14:creationId xmlns:p14="http://schemas.microsoft.com/office/powerpoint/2010/main" val="248575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61833"/>
            <a:ext cx="5486400" cy="4702195"/>
          </a:xfrm>
        </p:spPr>
        <p:txBody>
          <a:bodyPr/>
          <a:lstStyle/>
          <a:p>
            <a:pPr marL="171450" indent="-171450">
              <a:buFont typeface="Arial" panose="020B0604020202020204" pitchFamily="34" charset="0"/>
              <a:buChar char="•"/>
            </a:pPr>
            <a:r>
              <a:rPr lang="en-AU" sz="1100" dirty="0"/>
              <a:t>PEOPLE ADAPT VERY QUICKLY TO SITUATIONS.  </a:t>
            </a:r>
          </a:p>
          <a:p>
            <a:pPr marL="171450" indent="-171450">
              <a:buFont typeface="Arial" panose="020B0604020202020204" pitchFamily="34" charset="0"/>
              <a:buChar char="•"/>
            </a:pPr>
            <a:r>
              <a:rPr lang="en-AU" sz="1100" dirty="0"/>
              <a:t>8 WEEKS IN AND WE ARE ALL ADAPTING TO A NEW REGIME OF SOCIAL DISTANCING, WASHING HANDS REPEATEDLY AND UPPING OUR EXERCISE REGIME!</a:t>
            </a:r>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r>
              <a:rPr lang="en-AU" sz="1100" dirty="0"/>
              <a:t>OUR GOVT SPORTING AGENCIES HAVE ALL SAID, IT WON’T BE “BUSINESS AS USUAL” AS RESTRICTIONS ARE LIFTED SLOWLY WITH THE POTENTIAL FOR FUTURE LOCKDOWNS IF CLUSTERS DEVELOP</a:t>
            </a:r>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r>
              <a:rPr lang="en-AU" sz="1100" dirty="0"/>
              <a:t>OLDER MEMBERS MAY BE RELUCTANT TO RE-ENGAGE FOR SOME TIME, ESPECIALLY IF THEY HAVE A PARTNER AT HOME WITH AN ILLNESS OR SUSCEPTIBLE TO INFECTION.  DO THEY UNDERSTAND THAT IT IS NOT “BUSINESS AS USUAL?”  ON FRIDAY I RECEIVED INFORMATION OF AN OLDER MEMBER WHO WAS SHOCKED THAT HE COULDN’T JUST COME OUT AND GO BACK TO NORMAL. OUR OLDER MEMBERS MAY NOT FLY, BUT THEY OFFER THEIR SERVICES AND EXPERTISE TO THEIR CLUB AND IT IS THEIR SOCIAL ENGAGEMENT – MEETING FRIENDS, HAVING COFFEE AND TELLING TALL TALES.  WE NEED TO BE MINDFUL OF THEM AND THAT WE ARE NOT PUTTING THEM AT EXTREME RISK.</a:t>
            </a:r>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r>
              <a:rPr lang="en-AU" sz="1100" dirty="0"/>
              <a:t>PEOPLE WILL BE WARY OF UNHYGIENIC PLACES – WHAT ARE YOUR KITCHEN BENCHES LIKE? IS YOUR CROCKERY AND CUTLERY CLEAN? SHOULD YOU INSTALL A DISHWASHER?</a:t>
            </a:r>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r>
              <a:rPr lang="en-AU" sz="1100" dirty="0"/>
              <a:t>PEOPLE WILL BE STILL THINKING OF NOT GETTING TOO CLOSE TO OTHERS IN RELATION TO COMMUNITY TRANSMISSION, ESPECIALLY IF THEY WORK IN AN ESSENTIAL SERVICE.</a:t>
            </a:r>
          </a:p>
          <a:p>
            <a:endParaRPr lang="en-AU" sz="1100" dirty="0"/>
          </a:p>
          <a:p>
            <a:pPr marL="171450" indent="-171450">
              <a:buFont typeface="Arial" panose="020B0604020202020204" pitchFamily="34" charset="0"/>
              <a:buChar char="•"/>
            </a:pPr>
            <a:r>
              <a:rPr lang="en-AU" sz="1100" dirty="0"/>
              <a:t>INSTRUCTORS IN THE OLDER DEMOGRAPHIC MAY NOT WANT TO INSTRUCT, COACH OR TAKE PASSENGERS.</a:t>
            </a:r>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015CABF-F089-42EB-B83C-B8EAFCC95206}" type="slidenum">
              <a:rPr lang="en-AU" smtClean="0"/>
              <a:t>3</a:t>
            </a:fld>
            <a:endParaRPr lang="en-AU"/>
          </a:p>
        </p:txBody>
      </p:sp>
    </p:spTree>
    <p:extLst>
      <p:ext uri="{BB962C8B-B14F-4D97-AF65-F5344CB8AC3E}">
        <p14:creationId xmlns:p14="http://schemas.microsoft.com/office/powerpoint/2010/main" val="403100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OVERSEAS TRAVEL MAY AFFECT THE LARGER GLIDING OPERATIONS WHO EMPLOY PEOPLE FROM OVERSEAS OR HAVE OVERSEAS PILOTS VISIT THEIR ESTABLISHMENTS FOR CONSIDERABLE PERIODS OF TIME.  THEY MAY NEED TO CONSIDER LONG PERIODS OF ISOLATION AS PART OF THEIR TRAVEL REGIME.</a:t>
            </a:r>
          </a:p>
          <a:p>
            <a:endParaRPr lang="en-AU" dirty="0"/>
          </a:p>
          <a:p>
            <a:r>
              <a:rPr lang="en-AU" dirty="0"/>
              <a:t>CURRENTLY, ADVICE FROM OUR CHIEF AIRWORTHINESS IS THAT QANTAS MAY NOT OPERATE THEIR A380S UNTIL MARCH 2021.  MANY AIRCRAFT, AS YOU ARE NO DOUBT AWARE, ARE ALREADY PARKED IN THE ALICE SPRINGS “BONEYARD” AIRPORT.  FINANCIALLY, THE AIRLINES MAY NOT BE ABLE TO GET UP AND RUNNING IMMEDIATELY. THERE WILL BE MAINTENANCE AND STAFF CONSIDERATIONS IN RELATION TO EMPLOYMENT, TRAINING AND CURRENCY.</a:t>
            </a:r>
          </a:p>
          <a:p>
            <a:endParaRPr lang="en-AU" dirty="0"/>
          </a:p>
          <a:p>
            <a:r>
              <a:rPr lang="en-AU" dirty="0"/>
              <a:t>THE PEDAL WILL NOT COME OFF THE METAL UNTIL A VACCINE IS FOUND OR APPROPRIATE TREATMENT MEASURES ARE FOUND, SO HYGIENE WILL BE FIRST AND FOREMOST IN PEOPLE’S MIND IN RELATION TO ACTIVITIES, ESPECIALLY GOVERNMENT BODIES.  AND PEOPLE WILL BE LOOKING FOR THOSE HYGIENE MEASURES!  PEOPLE ADAPT VERY QUICKLY!</a:t>
            </a:r>
          </a:p>
        </p:txBody>
      </p:sp>
      <p:sp>
        <p:nvSpPr>
          <p:cNvPr id="4" name="Slide Number Placeholder 3"/>
          <p:cNvSpPr>
            <a:spLocks noGrp="1"/>
          </p:cNvSpPr>
          <p:nvPr>
            <p:ph type="sldNum" sz="quarter" idx="5"/>
          </p:nvPr>
        </p:nvSpPr>
        <p:spPr/>
        <p:txBody>
          <a:bodyPr/>
          <a:lstStyle/>
          <a:p>
            <a:fld id="{0015CABF-F089-42EB-B83C-B8EAFCC95206}" type="slidenum">
              <a:rPr lang="en-AU" smtClean="0"/>
              <a:t>4</a:t>
            </a:fld>
            <a:endParaRPr lang="en-AU"/>
          </a:p>
        </p:txBody>
      </p:sp>
    </p:spTree>
    <p:extLst>
      <p:ext uri="{BB962C8B-B14F-4D97-AF65-F5344CB8AC3E}">
        <p14:creationId xmlns:p14="http://schemas.microsoft.com/office/powerpoint/2010/main" val="267982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15CABF-F089-42EB-B83C-B8EAFCC95206}" type="slidenum">
              <a:rPr lang="en-AU" smtClean="0"/>
              <a:t>5</a:t>
            </a:fld>
            <a:endParaRPr lang="en-AU"/>
          </a:p>
        </p:txBody>
      </p:sp>
    </p:spTree>
    <p:extLst>
      <p:ext uri="{BB962C8B-B14F-4D97-AF65-F5344CB8AC3E}">
        <p14:creationId xmlns:p14="http://schemas.microsoft.com/office/powerpoint/2010/main" val="306573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61833"/>
            <a:ext cx="5486400" cy="4844270"/>
          </a:xfrm>
        </p:spPr>
        <p:txBody>
          <a:bodyPr/>
          <a:lstStyle/>
          <a:p>
            <a:r>
              <a:rPr lang="en-AU" dirty="0"/>
              <a:t>OH HELL YOU SAY!  WHAT’S THAT?  NOT AS BAD AS IT LOOKS.</a:t>
            </a:r>
          </a:p>
          <a:p>
            <a:endParaRPr lang="en-AU" dirty="0"/>
          </a:p>
          <a:p>
            <a:r>
              <a:rPr lang="en-AU" dirty="0"/>
              <a:t>IDENTIFY THE RISK, IE., JOYSTICKS AND CONTROL LEVERS HANDLED BY VARIOUS PEOPLE, GETTING IN AND OUT OF GLIDERS AND WHERE HANDS ARE PLACED, DOING UP PARACHUTES, HANDLING TOW OUT DOLLIES AND OTHER GEAR, DRIVING TRACTORS AND OR OTHER PEOPLE’S CARS TO PICK UP GLIDERS ON THE AIRFIELD, USING THE SAME PEN IN THE COCKPIT, USING THE SAME AIRFIELD PHONE, USING THE SAME AIRFIELD COMPUTER…….AND THE LIST GOES ON.</a:t>
            </a:r>
          </a:p>
          <a:p>
            <a:endParaRPr lang="en-AU" dirty="0"/>
          </a:p>
          <a:p>
            <a:r>
              <a:rPr lang="en-AU" dirty="0"/>
              <a:t>ANALYSE THE RISK, IE., IS THIS A PROBLEM? COULD IT BECOME A PROBLEM? IS IT LOW RISK, MODERATE RISK OR EXTREME RISK? </a:t>
            </a:r>
          </a:p>
          <a:p>
            <a:endParaRPr lang="en-AU" dirty="0"/>
          </a:p>
          <a:p>
            <a:r>
              <a:rPr lang="en-AU" dirty="0"/>
              <a:t>EVALUATE THE RISK, IE.,  SHOULD WE UNDERTAKE THIS ACTIVITY NOW? WILL THIS CAUSE INFECTION? ARE WE REALLY READY?</a:t>
            </a:r>
          </a:p>
          <a:p>
            <a:endParaRPr lang="en-AU" dirty="0"/>
          </a:p>
          <a:p>
            <a:r>
              <a:rPr lang="en-AU" dirty="0"/>
              <a:t>STRATEGIES TO MITIGATE AND/OR ELIMINATE THE RISK</a:t>
            </a:r>
          </a:p>
          <a:p>
            <a:endParaRPr lang="en-AU" dirty="0"/>
          </a:p>
          <a:p>
            <a:r>
              <a:rPr lang="en-AU" dirty="0"/>
              <a:t>MONITOR AND REVIEW AFTER EVERY ACTIVITY, IE., WHAT WENT WELL, WHAT DID NOT GO WELL, WHAT CAN WE DO BETTER</a:t>
            </a:r>
          </a:p>
          <a:p>
            <a:endParaRPr lang="en-AU" dirty="0"/>
          </a:p>
          <a:p>
            <a:r>
              <a:rPr lang="en-AU" dirty="0"/>
              <a:t>COMMUNICATE, COMMUNICATE, COMMUNICATE CONTINUALLY THROUGH THE PROCESS</a:t>
            </a:r>
          </a:p>
          <a:p>
            <a:endParaRPr lang="en-AU" dirty="0"/>
          </a:p>
          <a:p>
            <a:endParaRPr lang="en-AU" dirty="0"/>
          </a:p>
        </p:txBody>
      </p:sp>
      <p:sp>
        <p:nvSpPr>
          <p:cNvPr id="4" name="Slide Number Placeholder 3"/>
          <p:cNvSpPr>
            <a:spLocks noGrp="1"/>
          </p:cNvSpPr>
          <p:nvPr>
            <p:ph type="sldNum" sz="quarter" idx="5"/>
          </p:nvPr>
        </p:nvSpPr>
        <p:spPr/>
        <p:txBody>
          <a:bodyPr/>
          <a:lstStyle/>
          <a:p>
            <a:fld id="{0015CABF-F089-42EB-B83C-B8EAFCC95206}" type="slidenum">
              <a:rPr lang="en-AU" smtClean="0"/>
              <a:t>6</a:t>
            </a:fld>
            <a:endParaRPr lang="en-AU"/>
          </a:p>
        </p:txBody>
      </p:sp>
    </p:spTree>
    <p:extLst>
      <p:ext uri="{BB962C8B-B14F-4D97-AF65-F5344CB8AC3E}">
        <p14:creationId xmlns:p14="http://schemas.microsoft.com/office/powerpoint/2010/main" val="17549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SIMPLES!!</a:t>
            </a:r>
          </a:p>
          <a:p>
            <a:endParaRPr lang="en-AU" dirty="0"/>
          </a:p>
          <a:p>
            <a:r>
              <a:rPr lang="en-AU" dirty="0"/>
              <a:t>A SIMPLE CODED CHART TO IDENTIFY EXTREME, MODERATE AND LOW RISK. </a:t>
            </a:r>
          </a:p>
          <a:p>
            <a:pPr marL="228600" indent="-228600">
              <a:buFont typeface="+mj-lt"/>
              <a:buAutoNum type="arabicPeriod"/>
            </a:pPr>
            <a:r>
              <a:rPr lang="en-AU" dirty="0"/>
              <a:t>RED - WHAT DO YOU NEED TO ACTION IMMEDIATELY THAT IS A REAL PROBLM,</a:t>
            </a:r>
          </a:p>
          <a:p>
            <a:pPr marL="228600" indent="-228600">
              <a:buFont typeface="+mj-lt"/>
              <a:buAutoNum type="arabicPeriod"/>
            </a:pPr>
            <a:r>
              <a:rPr lang="en-AU" dirty="0"/>
              <a:t>YELLOW - A.L.A.R.P. “AS LOW AS REASONABLY PRACTICABLE”  RISKS THAT YOU CAN MANAGE AND TREAT AS LONG AS THE COSTS DON’T OUTWEIGH THE BENEFITS. THIS COULD BE QUANTITIES OF HYGIENIC MATERIALS THAT MAY OUTWEIGH THE COST OF PROVIDING THE FLIGHT, OR PRESSURING A 65 YO L2 INSTRUCTUR TO TAKE PASSENGERS BECAUSE THEY ARE THE ONLY ONES AVAILABLE.</a:t>
            </a:r>
          </a:p>
          <a:p>
            <a:pPr marL="228600" indent="-228600">
              <a:buFont typeface="+mj-lt"/>
              <a:buAutoNum type="arabicPeriod"/>
            </a:pPr>
            <a:r>
              <a:rPr lang="en-AU" dirty="0"/>
              <a:t>GREEN – ACCEPTABLE RISK, NO FURTHER ACTION REQUIRED. BUT STILL MONITOR AND REVIEW JUST IN CASE.</a:t>
            </a:r>
          </a:p>
          <a:p>
            <a:pPr marL="228600" indent="-228600">
              <a:buFont typeface="+mj-lt"/>
              <a:buAutoNum type="arabicPeriod"/>
            </a:pPr>
            <a:endParaRPr lang="en-AU" dirty="0"/>
          </a:p>
          <a:p>
            <a:r>
              <a:rPr lang="en-AU" dirty="0"/>
              <a:t>THE TOLERANCE TABLE IS TO IDENTIFY THE UNACCEPTABLE RISKS BUT IT’S ALSO AN OPPORTUNITY TO REVIEW YOUR PRACTICES BECAUSE YOU NEED TO UNDERTAKE THIS ACTIVITY TO MAKE MONEY TO SURVIVE.   THE THREATS TO YOUR OPERATION CAN ALSO BE AN OPPORTUNITY FOR YOUR OPERATION/CLUB.</a:t>
            </a:r>
          </a:p>
        </p:txBody>
      </p:sp>
      <p:sp>
        <p:nvSpPr>
          <p:cNvPr id="4" name="Slide Number Placeholder 3"/>
          <p:cNvSpPr>
            <a:spLocks noGrp="1"/>
          </p:cNvSpPr>
          <p:nvPr>
            <p:ph type="sldNum" sz="quarter" idx="5"/>
          </p:nvPr>
        </p:nvSpPr>
        <p:spPr/>
        <p:txBody>
          <a:bodyPr/>
          <a:lstStyle/>
          <a:p>
            <a:fld id="{0015CABF-F089-42EB-B83C-B8EAFCC95206}" type="slidenum">
              <a:rPr lang="en-AU" smtClean="0"/>
              <a:t>7</a:t>
            </a:fld>
            <a:endParaRPr lang="en-AU"/>
          </a:p>
        </p:txBody>
      </p:sp>
    </p:spTree>
    <p:extLst>
      <p:ext uri="{BB962C8B-B14F-4D97-AF65-F5344CB8AC3E}">
        <p14:creationId xmlns:p14="http://schemas.microsoft.com/office/powerpoint/2010/main" val="2154512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COVID APP – SOMEONE MAY BE ASYMPTOMATIC SO YOU WILL BE CONTACTED.</a:t>
            </a:r>
          </a:p>
          <a:p>
            <a:endParaRPr lang="en-AU" dirty="0"/>
          </a:p>
          <a:p>
            <a:r>
              <a:rPr lang="en-AU" dirty="0"/>
              <a:t>MITRE 10, BUNNINGS, COLES, WOOLWORTHS – CONTAINERS OF HAND SANITIZER AND TROLLEY WIPES.</a:t>
            </a:r>
          </a:p>
          <a:p>
            <a:endParaRPr lang="en-AU" dirty="0"/>
          </a:p>
          <a:p>
            <a:r>
              <a:rPr lang="en-AU" dirty="0"/>
              <a:t>WILL YOU ASK YOUR PASSENGERS TO SUPPLY THEIR OWN CLEANING PARAPHENALIA WHICH IS DEPENDENT ON THE FLIGHT TAKING PLACE?  WILL YOU ASK THEIR STATE OF HEALTH?  HAVE YOU GOT A STATEMENT ON YOUR WEBSITE OR CLUB INFORMATION, NOT TO TURN UP IF YOU ARE SICK OR FEELING UNWELL?</a:t>
            </a:r>
          </a:p>
          <a:p>
            <a:endParaRPr lang="en-AU" dirty="0"/>
          </a:p>
          <a:p>
            <a:r>
              <a:rPr lang="en-AU" dirty="0"/>
              <a:t>PEOPLE WILL WANT TO KNOW THE 2 SEAT AIRCRAFT HAS BEEN SANITISED. THEY MAY NOT ASK OR THEY MAY, BUT THEY WILL BE LOOKING.  </a:t>
            </a:r>
          </a:p>
          <a:p>
            <a:endParaRPr lang="en-AU" dirty="0"/>
          </a:p>
          <a:p>
            <a:r>
              <a:rPr lang="en-AU" dirty="0"/>
              <a:t>GLIDERS NO LONGER CLEANED JUST ON THE OUTSIDE, BUT ON THE INSIDE AS WELL. WON’T BE GOING HOME EARLY FROM THE AIRFIELD TODAY!</a:t>
            </a:r>
          </a:p>
          <a:p>
            <a:endParaRPr lang="en-AU" dirty="0"/>
          </a:p>
          <a:p>
            <a:r>
              <a:rPr lang="en-AU" dirty="0"/>
              <a:t>IS YOUR CLUBHOUSE CLEAN ENOUGH FOR YOU AND THE PUBLIC?  ARE YOUR TOILETS CLEAN ENOUGH FOR YOU AND THE PUBLIC?  WILL YOU  BRING YOUR OWN MUG? WILL YOU PROVIDE DISPOSABLE CUPS FOR WATER OR ASK YOUR PASSSENGERS TO ENSURE THEY HAVE THEIR OWN SUPPLY?  YOU NEED TO LOOK AT YOUR OPERATION AND ASSESS THE RISKS.</a:t>
            </a:r>
          </a:p>
        </p:txBody>
      </p:sp>
      <p:sp>
        <p:nvSpPr>
          <p:cNvPr id="4" name="Slide Number Placeholder 3"/>
          <p:cNvSpPr>
            <a:spLocks noGrp="1"/>
          </p:cNvSpPr>
          <p:nvPr>
            <p:ph type="sldNum" sz="quarter" idx="5"/>
          </p:nvPr>
        </p:nvSpPr>
        <p:spPr/>
        <p:txBody>
          <a:bodyPr/>
          <a:lstStyle/>
          <a:p>
            <a:fld id="{0015CABF-F089-42EB-B83C-B8EAFCC95206}" type="slidenum">
              <a:rPr lang="en-AU" smtClean="0"/>
              <a:t>8</a:t>
            </a:fld>
            <a:endParaRPr lang="en-AU"/>
          </a:p>
        </p:txBody>
      </p:sp>
    </p:spTree>
    <p:extLst>
      <p:ext uri="{BB962C8B-B14F-4D97-AF65-F5344CB8AC3E}">
        <p14:creationId xmlns:p14="http://schemas.microsoft.com/office/powerpoint/2010/main" val="276150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15CABF-F089-42EB-B83C-B8EAFCC95206}" type="slidenum">
              <a:rPr lang="en-AU" smtClean="0"/>
              <a:t>9</a:t>
            </a:fld>
            <a:endParaRPr lang="en-AU"/>
          </a:p>
        </p:txBody>
      </p:sp>
    </p:spTree>
    <p:extLst>
      <p:ext uri="{BB962C8B-B14F-4D97-AF65-F5344CB8AC3E}">
        <p14:creationId xmlns:p14="http://schemas.microsoft.com/office/powerpoint/2010/main" val="266247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8889B53-1296-4707-B198-2C727DAE6A23}" type="datetimeFigureOut">
              <a:rPr lang="en-AU" smtClean="0"/>
              <a:t>11/05/2020</a:t>
            </a:fld>
            <a:endParaRPr lang="en-A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A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9A69272-27F8-4F0C-8BF1-3A49279B8434}" type="slidenum">
              <a:rPr lang="en-AU" smtClean="0"/>
              <a:t>‹#›</a:t>
            </a:fld>
            <a:endParaRPr lang="en-A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244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89B53-1296-4707-B198-2C727DAE6A23}" type="datetimeFigureOut">
              <a:rPr lang="en-AU" smtClean="0"/>
              <a:t>11/05/2020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A69272-27F8-4F0C-8BF1-3A49279B8434}" type="slidenum">
              <a:rPr lang="en-AU" smtClean="0"/>
              <a:t>‹#›</a:t>
            </a:fld>
            <a:endParaRPr lang="en-AU"/>
          </a:p>
        </p:txBody>
      </p:sp>
    </p:spTree>
    <p:extLst>
      <p:ext uri="{BB962C8B-B14F-4D97-AF65-F5344CB8AC3E}">
        <p14:creationId xmlns:p14="http://schemas.microsoft.com/office/powerpoint/2010/main" val="77106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89B53-1296-4707-B198-2C727DAE6A23}" type="datetimeFigureOut">
              <a:rPr lang="en-AU" smtClean="0"/>
              <a:t>11/05/2020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A69272-27F8-4F0C-8BF1-3A49279B8434}" type="slidenum">
              <a:rPr lang="en-AU" smtClean="0"/>
              <a:t>‹#›</a:t>
            </a:fld>
            <a:endParaRPr lang="en-AU"/>
          </a:p>
        </p:txBody>
      </p:sp>
    </p:spTree>
    <p:extLst>
      <p:ext uri="{BB962C8B-B14F-4D97-AF65-F5344CB8AC3E}">
        <p14:creationId xmlns:p14="http://schemas.microsoft.com/office/powerpoint/2010/main" val="6991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89B53-1296-4707-B198-2C727DAE6A23}" type="datetimeFigureOut">
              <a:rPr lang="en-AU" smtClean="0"/>
              <a:t>11/05/2020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A69272-27F8-4F0C-8BF1-3A49279B8434}" type="slidenum">
              <a:rPr lang="en-AU" smtClean="0"/>
              <a:t>‹#›</a:t>
            </a:fld>
            <a:endParaRPr lang="en-AU"/>
          </a:p>
        </p:txBody>
      </p:sp>
    </p:spTree>
    <p:extLst>
      <p:ext uri="{BB962C8B-B14F-4D97-AF65-F5344CB8AC3E}">
        <p14:creationId xmlns:p14="http://schemas.microsoft.com/office/powerpoint/2010/main" val="93320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8889B53-1296-4707-B198-2C727DAE6A23}" type="datetimeFigureOut">
              <a:rPr lang="en-AU" smtClean="0"/>
              <a:t>11/05/2020</a:t>
            </a:fld>
            <a:endParaRPr lang="en-A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A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9A69272-27F8-4F0C-8BF1-3A49279B8434}" type="slidenum">
              <a:rPr lang="en-AU" smtClean="0"/>
              <a:t>‹#›</a:t>
            </a:fld>
            <a:endParaRPr lang="en-A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037123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889B53-1296-4707-B198-2C727DAE6A23}" type="datetimeFigureOut">
              <a:rPr lang="en-AU" smtClean="0"/>
              <a:t>11/05/2020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A69272-27F8-4F0C-8BF1-3A49279B8434}" type="slidenum">
              <a:rPr lang="en-AU" smtClean="0"/>
              <a:t>‹#›</a:t>
            </a:fld>
            <a:endParaRPr lang="en-AU"/>
          </a:p>
        </p:txBody>
      </p:sp>
    </p:spTree>
    <p:extLst>
      <p:ext uri="{BB962C8B-B14F-4D97-AF65-F5344CB8AC3E}">
        <p14:creationId xmlns:p14="http://schemas.microsoft.com/office/powerpoint/2010/main" val="320627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889B53-1296-4707-B198-2C727DAE6A23}" type="datetimeFigureOut">
              <a:rPr lang="en-AU" smtClean="0"/>
              <a:t>11/05/2020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9A69272-27F8-4F0C-8BF1-3A49279B8434}" type="slidenum">
              <a:rPr lang="en-AU" smtClean="0"/>
              <a:t>‹#›</a:t>
            </a:fld>
            <a:endParaRPr lang="en-AU"/>
          </a:p>
        </p:txBody>
      </p:sp>
    </p:spTree>
    <p:extLst>
      <p:ext uri="{BB962C8B-B14F-4D97-AF65-F5344CB8AC3E}">
        <p14:creationId xmlns:p14="http://schemas.microsoft.com/office/powerpoint/2010/main" val="653215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889B53-1296-4707-B198-2C727DAE6A23}" type="datetimeFigureOut">
              <a:rPr lang="en-AU" smtClean="0"/>
              <a:t>11/05/2020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9A69272-27F8-4F0C-8BF1-3A49279B8434}" type="slidenum">
              <a:rPr lang="en-AU" smtClean="0"/>
              <a:t>‹#›</a:t>
            </a:fld>
            <a:endParaRPr lang="en-AU"/>
          </a:p>
        </p:txBody>
      </p:sp>
    </p:spTree>
    <p:extLst>
      <p:ext uri="{BB962C8B-B14F-4D97-AF65-F5344CB8AC3E}">
        <p14:creationId xmlns:p14="http://schemas.microsoft.com/office/powerpoint/2010/main" val="299310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89B53-1296-4707-B198-2C727DAE6A23}" type="datetimeFigureOut">
              <a:rPr lang="en-AU" smtClean="0"/>
              <a:t>11/05/2020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9A69272-27F8-4F0C-8BF1-3A49279B8434}" type="slidenum">
              <a:rPr lang="en-AU" smtClean="0"/>
              <a:t>‹#›</a:t>
            </a:fld>
            <a:endParaRPr lang="en-AU"/>
          </a:p>
        </p:txBody>
      </p:sp>
    </p:spTree>
    <p:extLst>
      <p:ext uri="{BB962C8B-B14F-4D97-AF65-F5344CB8AC3E}">
        <p14:creationId xmlns:p14="http://schemas.microsoft.com/office/powerpoint/2010/main" val="394390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18889B53-1296-4707-B198-2C727DAE6A23}" type="datetimeFigureOut">
              <a:rPr lang="en-AU" smtClean="0"/>
              <a:t>11/05/2020</a:t>
            </a:fld>
            <a:endParaRPr lang="en-AU"/>
          </a:p>
        </p:txBody>
      </p:sp>
      <p:sp>
        <p:nvSpPr>
          <p:cNvPr id="6" name="Footer Placeholder 5"/>
          <p:cNvSpPr>
            <a:spLocks noGrp="1"/>
          </p:cNvSpPr>
          <p:nvPr>
            <p:ph type="ftr" sz="quarter" idx="11"/>
          </p:nvPr>
        </p:nvSpPr>
        <p:spPr>
          <a:xfrm>
            <a:off x="2103620" y="6375679"/>
            <a:ext cx="3482179" cy="345796"/>
          </a:xfrm>
        </p:spPr>
        <p:txBody>
          <a:bodyPr/>
          <a:lstStyle/>
          <a:p>
            <a:endParaRPr lang="en-AU"/>
          </a:p>
        </p:txBody>
      </p:sp>
      <p:sp>
        <p:nvSpPr>
          <p:cNvPr id="7" name="Slide Number Placeholder 6"/>
          <p:cNvSpPr>
            <a:spLocks noGrp="1"/>
          </p:cNvSpPr>
          <p:nvPr>
            <p:ph type="sldNum" sz="quarter" idx="12"/>
          </p:nvPr>
        </p:nvSpPr>
        <p:spPr>
          <a:xfrm>
            <a:off x="5691014" y="6375679"/>
            <a:ext cx="1232456" cy="345796"/>
          </a:xfrm>
        </p:spPr>
        <p:txBody>
          <a:bodyPr/>
          <a:lstStyle/>
          <a:p>
            <a:fld id="{F9A69272-27F8-4F0C-8BF1-3A49279B8434}" type="slidenum">
              <a:rPr lang="en-AU" smtClean="0"/>
              <a:t>‹#›</a:t>
            </a:fld>
            <a:endParaRPr lang="en-A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596319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18889B53-1296-4707-B198-2C727DAE6A23}" type="datetimeFigureOut">
              <a:rPr lang="en-AU" smtClean="0"/>
              <a:t>11/05/2020</a:t>
            </a:fld>
            <a:endParaRPr lang="en-AU"/>
          </a:p>
        </p:txBody>
      </p:sp>
      <p:sp>
        <p:nvSpPr>
          <p:cNvPr id="6" name="Footer Placeholder 5"/>
          <p:cNvSpPr>
            <a:spLocks noGrp="1"/>
          </p:cNvSpPr>
          <p:nvPr>
            <p:ph type="ftr" sz="quarter" idx="11"/>
          </p:nvPr>
        </p:nvSpPr>
        <p:spPr>
          <a:xfrm>
            <a:off x="2103621" y="6375679"/>
            <a:ext cx="3482178" cy="345796"/>
          </a:xfrm>
        </p:spPr>
        <p:txBody>
          <a:bodyPr/>
          <a:lstStyle/>
          <a:p>
            <a:endParaRPr lang="en-AU"/>
          </a:p>
        </p:txBody>
      </p:sp>
      <p:sp>
        <p:nvSpPr>
          <p:cNvPr id="7" name="Slide Number Placeholder 6"/>
          <p:cNvSpPr>
            <a:spLocks noGrp="1"/>
          </p:cNvSpPr>
          <p:nvPr>
            <p:ph type="sldNum" sz="quarter" idx="12"/>
          </p:nvPr>
        </p:nvSpPr>
        <p:spPr>
          <a:xfrm>
            <a:off x="5687568" y="6375679"/>
            <a:ext cx="1234440" cy="345796"/>
          </a:xfrm>
        </p:spPr>
        <p:txBody>
          <a:bodyPr/>
          <a:lstStyle/>
          <a:p>
            <a:fld id="{F9A69272-27F8-4F0C-8BF1-3A49279B8434}" type="slidenum">
              <a:rPr lang="en-AU" smtClean="0"/>
              <a:t>‹#›</a:t>
            </a:fld>
            <a:endParaRPr lang="en-AU"/>
          </a:p>
        </p:txBody>
      </p:sp>
    </p:spTree>
    <p:extLst>
      <p:ext uri="{BB962C8B-B14F-4D97-AF65-F5344CB8AC3E}">
        <p14:creationId xmlns:p14="http://schemas.microsoft.com/office/powerpoint/2010/main" val="283215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8889B53-1296-4707-B198-2C727DAE6A23}" type="datetimeFigureOut">
              <a:rPr lang="en-AU" smtClean="0"/>
              <a:t>11/05/2020</a:t>
            </a:fld>
            <a:endParaRPr lang="en-A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A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9A69272-27F8-4F0C-8BF1-3A49279B8434}" type="slidenum">
              <a:rPr lang="en-AU" smtClean="0"/>
              <a:t>‹#›</a:t>
            </a:fld>
            <a:endParaRPr lang="en-A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988016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14ECD-04DF-404C-886E-0FC8C36EA209}"/>
              </a:ext>
            </a:extLst>
          </p:cNvPr>
          <p:cNvSpPr>
            <a:spLocks noGrp="1"/>
          </p:cNvSpPr>
          <p:nvPr>
            <p:ph type="ctrTitle"/>
          </p:nvPr>
        </p:nvSpPr>
        <p:spPr>
          <a:xfrm>
            <a:off x="1060050" y="156279"/>
            <a:ext cx="10318418" cy="4394988"/>
          </a:xfrm>
        </p:spPr>
        <p:txBody>
          <a:bodyPr/>
          <a:lstStyle/>
          <a:p>
            <a:r>
              <a:rPr lang="en-AU" dirty="0">
                <a:solidFill>
                  <a:srgbClr val="00B050"/>
                </a:solidFill>
              </a:rPr>
              <a:t>RETURNING FROM COVID19</a:t>
            </a:r>
          </a:p>
        </p:txBody>
      </p:sp>
      <p:sp>
        <p:nvSpPr>
          <p:cNvPr id="3" name="Subtitle 2">
            <a:extLst>
              <a:ext uri="{FF2B5EF4-FFF2-40B4-BE49-F238E27FC236}">
                <a16:creationId xmlns:a16="http://schemas.microsoft.com/office/drawing/2014/main" id="{D961AB0A-ECC3-4050-BCA2-6B31C9000F98}"/>
              </a:ext>
            </a:extLst>
          </p:cNvPr>
          <p:cNvSpPr>
            <a:spLocks noGrp="1"/>
          </p:cNvSpPr>
          <p:nvPr>
            <p:ph type="subTitle" idx="1"/>
          </p:nvPr>
        </p:nvSpPr>
        <p:spPr>
          <a:xfrm>
            <a:off x="598931" y="3931212"/>
            <a:ext cx="11222182" cy="840653"/>
          </a:xfrm>
        </p:spPr>
        <p:txBody>
          <a:bodyPr>
            <a:normAutofit fontScale="92500"/>
          </a:bodyPr>
          <a:lstStyle/>
          <a:p>
            <a:r>
              <a:rPr lang="en-AU" sz="4800" dirty="0">
                <a:solidFill>
                  <a:srgbClr val="0070C0"/>
                </a:solidFill>
              </a:rPr>
              <a:t>“DOING GLIDING DIFFERENTLY”</a:t>
            </a:r>
          </a:p>
        </p:txBody>
      </p:sp>
      <p:sp>
        <p:nvSpPr>
          <p:cNvPr id="5" name="Rectangle 4">
            <a:extLst>
              <a:ext uri="{FF2B5EF4-FFF2-40B4-BE49-F238E27FC236}">
                <a16:creationId xmlns:a16="http://schemas.microsoft.com/office/drawing/2014/main" id="{D97C43C7-43B5-463D-A77C-A868BC7E93F4}"/>
              </a:ext>
            </a:extLst>
          </p:cNvPr>
          <p:cNvSpPr/>
          <p:nvPr/>
        </p:nvSpPr>
        <p:spPr>
          <a:xfrm>
            <a:off x="3924022" y="4768493"/>
            <a:ext cx="4590473" cy="584775"/>
          </a:xfrm>
          <a:prstGeom prst="rect">
            <a:avLst/>
          </a:prstGeom>
        </p:spPr>
        <p:txBody>
          <a:bodyPr wrap="square">
            <a:spAutoFit/>
          </a:bodyPr>
          <a:lstStyle/>
          <a:p>
            <a:pPr algn="ctr"/>
            <a:r>
              <a:rPr lang="en-AU" sz="3200" b="1" dirty="0">
                <a:solidFill>
                  <a:srgbClr val="0070C0"/>
                </a:solidFill>
              </a:rPr>
              <a:t>Health and Safety</a:t>
            </a:r>
          </a:p>
        </p:txBody>
      </p:sp>
    </p:spTree>
    <p:extLst>
      <p:ext uri="{BB962C8B-B14F-4D97-AF65-F5344CB8AC3E}">
        <p14:creationId xmlns:p14="http://schemas.microsoft.com/office/powerpoint/2010/main" val="309924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C1349C-F53E-4930-909D-2CDFEF740F21}"/>
              </a:ext>
            </a:extLst>
          </p:cNvPr>
          <p:cNvPicPr>
            <a:picLocks noChangeAspect="1"/>
          </p:cNvPicPr>
          <p:nvPr/>
        </p:nvPicPr>
        <p:blipFill>
          <a:blip r:embed="rId3"/>
          <a:stretch>
            <a:fillRect/>
          </a:stretch>
        </p:blipFill>
        <p:spPr>
          <a:xfrm>
            <a:off x="3519487" y="57150"/>
            <a:ext cx="5153025" cy="6743700"/>
          </a:xfrm>
          <a:prstGeom prst="rect">
            <a:avLst/>
          </a:prstGeom>
        </p:spPr>
      </p:pic>
      <p:sp>
        <p:nvSpPr>
          <p:cNvPr id="6" name="TextBox 5">
            <a:extLst>
              <a:ext uri="{FF2B5EF4-FFF2-40B4-BE49-F238E27FC236}">
                <a16:creationId xmlns:a16="http://schemas.microsoft.com/office/drawing/2014/main" id="{663AFB2B-515C-4D87-A3EA-5C7CF604A855}"/>
              </a:ext>
            </a:extLst>
          </p:cNvPr>
          <p:cNvSpPr txBox="1"/>
          <p:nvPr/>
        </p:nvSpPr>
        <p:spPr>
          <a:xfrm>
            <a:off x="6973454" y="6431518"/>
            <a:ext cx="2789382" cy="215444"/>
          </a:xfrm>
          <a:prstGeom prst="rect">
            <a:avLst/>
          </a:prstGeom>
          <a:noFill/>
        </p:spPr>
        <p:txBody>
          <a:bodyPr wrap="square" rtlCol="0">
            <a:spAutoFit/>
          </a:bodyPr>
          <a:lstStyle/>
          <a:p>
            <a:r>
              <a:rPr lang="en-AU" sz="800" dirty="0"/>
              <a:t>Copyright: The Far Side Gary Larsen</a:t>
            </a:r>
          </a:p>
        </p:txBody>
      </p:sp>
    </p:spTree>
    <p:extLst>
      <p:ext uri="{BB962C8B-B14F-4D97-AF65-F5344CB8AC3E}">
        <p14:creationId xmlns:p14="http://schemas.microsoft.com/office/powerpoint/2010/main" val="421751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4970-B649-484A-A305-737940004A66}"/>
              </a:ext>
            </a:extLst>
          </p:cNvPr>
          <p:cNvSpPr>
            <a:spLocks noGrp="1"/>
          </p:cNvSpPr>
          <p:nvPr>
            <p:ph type="title"/>
          </p:nvPr>
        </p:nvSpPr>
        <p:spPr>
          <a:xfrm>
            <a:off x="1251678" y="382385"/>
            <a:ext cx="10178322" cy="772160"/>
          </a:xfrm>
        </p:spPr>
        <p:txBody>
          <a:bodyPr>
            <a:normAutofit fontScale="90000"/>
          </a:bodyPr>
          <a:lstStyle/>
          <a:p>
            <a:r>
              <a:rPr lang="en-AU" dirty="0"/>
              <a:t>CHALLENGES – HEALTH &amp; Safety</a:t>
            </a:r>
          </a:p>
        </p:txBody>
      </p:sp>
      <p:sp>
        <p:nvSpPr>
          <p:cNvPr id="5" name="Content Placeholder 4">
            <a:extLst>
              <a:ext uri="{FF2B5EF4-FFF2-40B4-BE49-F238E27FC236}">
                <a16:creationId xmlns:a16="http://schemas.microsoft.com/office/drawing/2014/main" id="{2B4D2252-61CC-41A2-BB6F-0DB65F2AE59A}"/>
              </a:ext>
            </a:extLst>
          </p:cNvPr>
          <p:cNvSpPr>
            <a:spLocks noGrp="1"/>
          </p:cNvSpPr>
          <p:nvPr>
            <p:ph idx="1"/>
          </p:nvPr>
        </p:nvSpPr>
        <p:spPr>
          <a:xfrm>
            <a:off x="1251678" y="1632204"/>
            <a:ext cx="10178322" cy="4843411"/>
          </a:xfrm>
        </p:spPr>
        <p:txBody>
          <a:bodyPr>
            <a:normAutofit/>
          </a:bodyPr>
          <a:lstStyle/>
          <a:p>
            <a:pPr marL="0" indent="0">
              <a:buNone/>
            </a:pPr>
            <a:r>
              <a:rPr lang="en-AU" sz="3600" b="1" dirty="0"/>
              <a:t>What do we need to consider?</a:t>
            </a:r>
          </a:p>
          <a:p>
            <a:r>
              <a:rPr lang="en-AU" sz="2800" dirty="0"/>
              <a:t>Older members are more susceptible to the virus</a:t>
            </a:r>
          </a:p>
          <a:p>
            <a:pPr lvl="1"/>
            <a:r>
              <a:rPr lang="en-AU" sz="2600" i="1" dirty="0"/>
              <a:t>What is your membership demographic?</a:t>
            </a:r>
          </a:p>
          <a:p>
            <a:r>
              <a:rPr lang="en-AU" sz="2800" dirty="0"/>
              <a:t>Community transmission</a:t>
            </a:r>
          </a:p>
          <a:p>
            <a:pPr lvl="1"/>
            <a:r>
              <a:rPr lang="en-AU" sz="2600" i="1" dirty="0"/>
              <a:t>What are your hygienic measures going forward?</a:t>
            </a:r>
          </a:p>
          <a:p>
            <a:pPr lvl="1"/>
            <a:r>
              <a:rPr lang="en-AU" sz="2600" i="1" dirty="0"/>
              <a:t>What cleaning regimes have you planned?</a:t>
            </a:r>
          </a:p>
          <a:p>
            <a:r>
              <a:rPr lang="en-AU" sz="2800" dirty="0"/>
              <a:t>1.5 metre social distancing rule – this may remain for some time</a:t>
            </a:r>
          </a:p>
          <a:p>
            <a:pPr lvl="1"/>
            <a:r>
              <a:rPr lang="en-AU" sz="2600" i="1" dirty="0"/>
              <a:t>How will that affect your operations?</a:t>
            </a:r>
          </a:p>
          <a:p>
            <a:pPr marL="0" indent="0">
              <a:buNone/>
            </a:pPr>
            <a:endParaRPr lang="en-AU" dirty="0"/>
          </a:p>
        </p:txBody>
      </p:sp>
    </p:spTree>
    <p:extLst>
      <p:ext uri="{BB962C8B-B14F-4D97-AF65-F5344CB8AC3E}">
        <p14:creationId xmlns:p14="http://schemas.microsoft.com/office/powerpoint/2010/main" val="130958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244F-9EBE-4DAE-AA0B-F5C3EF6FF027}"/>
              </a:ext>
            </a:extLst>
          </p:cNvPr>
          <p:cNvSpPr>
            <a:spLocks noGrp="1"/>
          </p:cNvSpPr>
          <p:nvPr>
            <p:ph type="title"/>
          </p:nvPr>
        </p:nvSpPr>
        <p:spPr/>
        <p:txBody>
          <a:bodyPr/>
          <a:lstStyle/>
          <a:p>
            <a:r>
              <a:rPr lang="en-AU" dirty="0"/>
              <a:t>“Doing Sport Differently”</a:t>
            </a:r>
          </a:p>
        </p:txBody>
      </p:sp>
      <p:sp>
        <p:nvSpPr>
          <p:cNvPr id="3" name="Content Placeholder 2">
            <a:extLst>
              <a:ext uri="{FF2B5EF4-FFF2-40B4-BE49-F238E27FC236}">
                <a16:creationId xmlns:a16="http://schemas.microsoft.com/office/drawing/2014/main" id="{24AA2BEC-7EBA-421D-8986-96BB72C07A19}"/>
              </a:ext>
            </a:extLst>
          </p:cNvPr>
          <p:cNvSpPr>
            <a:spLocks noGrp="1"/>
          </p:cNvSpPr>
          <p:nvPr>
            <p:ph idx="1"/>
          </p:nvPr>
        </p:nvSpPr>
        <p:spPr>
          <a:xfrm>
            <a:off x="1464114" y="1290459"/>
            <a:ext cx="10178322" cy="5479796"/>
          </a:xfrm>
        </p:spPr>
        <p:txBody>
          <a:bodyPr>
            <a:normAutofit fontScale="92500" lnSpcReduction="20000"/>
          </a:bodyPr>
          <a:lstStyle/>
          <a:p>
            <a:pPr marL="0" indent="0">
              <a:buNone/>
            </a:pPr>
            <a:r>
              <a:rPr lang="en-US" sz="4300" b="1" dirty="0"/>
              <a:t>So what does that mean for gliding?</a:t>
            </a:r>
          </a:p>
          <a:p>
            <a:r>
              <a:rPr lang="en-US" sz="3500" dirty="0"/>
              <a:t>We won’t be doing what we did before</a:t>
            </a:r>
          </a:p>
          <a:p>
            <a:r>
              <a:rPr lang="en-US" sz="3500" dirty="0"/>
              <a:t>The removal of restrictions will be at a slow, measured pace</a:t>
            </a:r>
          </a:p>
          <a:p>
            <a:r>
              <a:rPr lang="en-US" sz="3500" dirty="0"/>
              <a:t>A “second wave” of Corona Virus may occur if clusters develop</a:t>
            </a:r>
          </a:p>
          <a:p>
            <a:r>
              <a:rPr lang="en-US" sz="3500" dirty="0"/>
              <a:t>Overseas travel restrictions will be in place – how will this affect your gliding club?</a:t>
            </a:r>
          </a:p>
          <a:p>
            <a:r>
              <a:rPr lang="en-US" sz="3500" dirty="0"/>
              <a:t>Rigorous hygiene measures may occur every year until a vaccine is found</a:t>
            </a:r>
          </a:p>
        </p:txBody>
      </p:sp>
    </p:spTree>
    <p:extLst>
      <p:ext uri="{BB962C8B-B14F-4D97-AF65-F5344CB8AC3E}">
        <p14:creationId xmlns:p14="http://schemas.microsoft.com/office/powerpoint/2010/main" val="76490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1BA4-9F67-4314-AF38-16399B43900D}"/>
              </a:ext>
            </a:extLst>
          </p:cNvPr>
          <p:cNvSpPr>
            <a:spLocks noGrp="1"/>
          </p:cNvSpPr>
          <p:nvPr>
            <p:ph type="title"/>
          </p:nvPr>
        </p:nvSpPr>
        <p:spPr>
          <a:xfrm>
            <a:off x="1251678" y="382385"/>
            <a:ext cx="10178322" cy="882997"/>
          </a:xfrm>
        </p:spPr>
        <p:txBody>
          <a:bodyPr/>
          <a:lstStyle/>
          <a:p>
            <a:r>
              <a:rPr lang="en-AU" dirty="0"/>
              <a:t>Risk Mitigation Strategy </a:t>
            </a:r>
          </a:p>
        </p:txBody>
      </p:sp>
      <p:sp>
        <p:nvSpPr>
          <p:cNvPr id="3" name="Content Placeholder 2">
            <a:extLst>
              <a:ext uri="{FF2B5EF4-FFF2-40B4-BE49-F238E27FC236}">
                <a16:creationId xmlns:a16="http://schemas.microsoft.com/office/drawing/2014/main" id="{F2965E5D-64A7-4C9C-9512-13812B96D684}"/>
              </a:ext>
            </a:extLst>
          </p:cNvPr>
          <p:cNvSpPr>
            <a:spLocks noGrp="1"/>
          </p:cNvSpPr>
          <p:nvPr>
            <p:ph idx="1"/>
          </p:nvPr>
        </p:nvSpPr>
        <p:spPr>
          <a:xfrm>
            <a:off x="1251678" y="1265382"/>
            <a:ext cx="10178322" cy="1348509"/>
          </a:xfrm>
        </p:spPr>
        <p:txBody>
          <a:bodyPr/>
          <a:lstStyle/>
          <a:p>
            <a:pPr marL="0" indent="0">
              <a:buNone/>
            </a:pPr>
            <a:r>
              <a:rPr lang="en-AU" sz="3200" dirty="0"/>
              <a:t>What do we have to do to lessen the risk? </a:t>
            </a:r>
          </a:p>
          <a:p>
            <a:r>
              <a:rPr lang="en-AU" dirty="0"/>
              <a:t>It’s pretty simple.  Undertake a Risk Mitigation Strategy.</a:t>
            </a:r>
          </a:p>
        </p:txBody>
      </p:sp>
      <p:pic>
        <p:nvPicPr>
          <p:cNvPr id="5" name="Picture 2">
            <a:extLst>
              <a:ext uri="{FF2B5EF4-FFF2-40B4-BE49-F238E27FC236}">
                <a16:creationId xmlns:a16="http://schemas.microsoft.com/office/drawing/2014/main" id="{ADF8A94E-C1E8-4530-9DD5-A88F9D7FE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171" y="2613891"/>
            <a:ext cx="4130502" cy="367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5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EBC0D502-D8C0-460C-95DF-C3E873132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529" y="2018224"/>
            <a:ext cx="5546725" cy="38893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a:extLst>
              <a:ext uri="{FF2B5EF4-FFF2-40B4-BE49-F238E27FC236}">
                <a16:creationId xmlns:a16="http://schemas.microsoft.com/office/drawing/2014/main" id="{569F5C17-0FDF-4AE1-A458-714C7A4E7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257" y="2606070"/>
            <a:ext cx="5159375" cy="3863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1282CE0-BA88-4A69-9E51-FE74E759ED96}"/>
              </a:ext>
            </a:extLst>
          </p:cNvPr>
          <p:cNvSpPr>
            <a:spLocks noChangeArrowheads="1"/>
          </p:cNvSpPr>
          <p:nvPr/>
        </p:nvSpPr>
        <p:spPr bwMode="auto">
          <a:xfrm>
            <a:off x="0" y="846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a:extLst>
              <a:ext uri="{FF2B5EF4-FFF2-40B4-BE49-F238E27FC236}">
                <a16:creationId xmlns:a16="http://schemas.microsoft.com/office/drawing/2014/main" id="{BCC13230-3E33-4859-AFFB-4F542BA4257D}"/>
              </a:ext>
            </a:extLst>
          </p:cNvPr>
          <p:cNvSpPr>
            <a:spLocks noChangeArrowheads="1"/>
          </p:cNvSpPr>
          <p:nvPr/>
        </p:nvSpPr>
        <p:spPr bwMode="auto">
          <a:xfrm>
            <a:off x="1013257" y="6470045"/>
            <a:ext cx="26877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Chisholm – 9 Main Risk Analysis Lecture 4, F. </a:t>
            </a:r>
            <a:r>
              <a:rPr kumimoji="0" lang="en-AU" altLang="en-US" sz="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M.Hemmings</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D01FB5E2-92C8-4E8E-AF4D-47A3144BD7E3}"/>
              </a:ext>
            </a:extLst>
          </p:cNvPr>
          <p:cNvSpPr/>
          <p:nvPr/>
        </p:nvSpPr>
        <p:spPr>
          <a:xfrm>
            <a:off x="6160943" y="2744615"/>
            <a:ext cx="5910984" cy="3385863"/>
          </a:xfrm>
          <a:prstGeom prst="rect">
            <a:avLst/>
          </a:prstGeom>
        </p:spPr>
        <p:txBody>
          <a:bodyPr wrap="square">
            <a:spAutoFit/>
          </a:bodyPr>
          <a:lstStyle/>
          <a:p>
            <a:pPr>
              <a:lnSpc>
                <a:spcPct val="115000"/>
              </a:lnSpc>
              <a:spcAft>
                <a:spcPts val="1000"/>
              </a:spcAft>
            </a:pPr>
            <a:r>
              <a:rPr lang="en-AU" dirty="0">
                <a:latin typeface="Arial" panose="020B0604020202020204" pitchFamily="34" charset="0"/>
                <a:ea typeface="Calibri" panose="020F0502020204030204" pitchFamily="34" charset="0"/>
                <a:cs typeface="Arial" panose="020B0604020202020204" pitchFamily="34" charset="0"/>
              </a:rPr>
              <a:t>The Risk Analysis process was outlined as follows:</a:t>
            </a:r>
            <a:endParaRPr lang="en-AU"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AU" dirty="0">
                <a:latin typeface="Arial" panose="020B0604020202020204" pitchFamily="34" charset="0"/>
                <a:ea typeface="Calibri" panose="020F0502020204030204" pitchFamily="34" charset="0"/>
                <a:cs typeface="Arial" panose="020B0604020202020204" pitchFamily="34" charset="0"/>
              </a:rPr>
              <a:t>Establish the context of the Risk</a:t>
            </a:r>
            <a:endParaRPr lang="en-AU"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AU" dirty="0">
                <a:latin typeface="Arial" panose="020B0604020202020204" pitchFamily="34" charset="0"/>
                <a:ea typeface="Calibri" panose="020F0502020204030204" pitchFamily="34" charset="0"/>
                <a:cs typeface="Arial" panose="020B0604020202020204" pitchFamily="34" charset="0"/>
              </a:rPr>
              <a:t>Identify the Risk</a:t>
            </a:r>
            <a:endParaRPr lang="en-AU"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AU" dirty="0">
                <a:latin typeface="Arial" panose="020B0604020202020204" pitchFamily="34" charset="0"/>
                <a:ea typeface="Calibri" panose="020F0502020204030204" pitchFamily="34" charset="0"/>
                <a:cs typeface="Arial" panose="020B0604020202020204" pitchFamily="34" charset="0"/>
              </a:rPr>
              <a:t>Analyse the Risk</a:t>
            </a:r>
            <a:endParaRPr lang="en-AU"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AU" dirty="0">
                <a:latin typeface="Arial" panose="020B0604020202020204" pitchFamily="34" charset="0"/>
                <a:ea typeface="Calibri" panose="020F0502020204030204" pitchFamily="34" charset="0"/>
                <a:cs typeface="Arial" panose="020B0604020202020204" pitchFamily="34" charset="0"/>
              </a:rPr>
              <a:t>Evaluate the Risk</a:t>
            </a:r>
            <a:endParaRPr lang="en-AU"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AU" dirty="0">
                <a:latin typeface="Arial" panose="020B0604020202020204" pitchFamily="34" charset="0"/>
                <a:ea typeface="Calibri" panose="020F0502020204030204" pitchFamily="34" charset="0"/>
                <a:cs typeface="Arial" panose="020B0604020202020204" pitchFamily="34" charset="0"/>
              </a:rPr>
              <a:t>Strategies to address the Risk, </a:t>
            </a:r>
            <a:r>
              <a:rPr lang="en-AU" dirty="0" err="1">
                <a:latin typeface="Arial" panose="020B0604020202020204" pitchFamily="34" charset="0"/>
                <a:ea typeface="Calibri" panose="020F0502020204030204" pitchFamily="34" charset="0"/>
                <a:cs typeface="Arial" panose="020B0604020202020204" pitchFamily="34" charset="0"/>
              </a:rPr>
              <a:t>ie</a:t>
            </a:r>
            <a:r>
              <a:rPr lang="en-AU" dirty="0">
                <a:latin typeface="Arial" panose="020B0604020202020204" pitchFamily="34" charset="0"/>
                <a:ea typeface="Calibri" panose="020F0502020204030204" pitchFamily="34" charset="0"/>
                <a:cs typeface="Arial" panose="020B0604020202020204" pitchFamily="34" charset="0"/>
              </a:rPr>
              <a:t>., mitigate and/or eliminate the Risk</a:t>
            </a:r>
            <a:endParaRPr lang="en-AU"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AU" dirty="0">
                <a:latin typeface="Arial" panose="020B0604020202020204" pitchFamily="34" charset="0"/>
                <a:ea typeface="Calibri" panose="020F0502020204030204" pitchFamily="34" charset="0"/>
                <a:cs typeface="Arial" panose="020B0604020202020204" pitchFamily="34" charset="0"/>
              </a:rPr>
              <a:t>Monitor and Review the Risk</a:t>
            </a:r>
            <a:endParaRPr lang="en-AU"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AU" dirty="0">
                <a:latin typeface="Arial" panose="020B0604020202020204" pitchFamily="34" charset="0"/>
                <a:ea typeface="Calibri" panose="020F0502020204030204" pitchFamily="34" charset="0"/>
                <a:cs typeface="Arial" panose="020B0604020202020204" pitchFamily="34" charset="0"/>
              </a:rPr>
              <a:t>Communicate the Risk on a continual basis throughout the process</a:t>
            </a:r>
            <a:endParaRPr lang="en-AU"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348D759-2426-48E9-A220-3DCCB344FB61}"/>
              </a:ext>
            </a:extLst>
          </p:cNvPr>
          <p:cNvSpPr/>
          <p:nvPr/>
        </p:nvSpPr>
        <p:spPr>
          <a:xfrm>
            <a:off x="952968" y="921061"/>
            <a:ext cx="10317018" cy="646331"/>
          </a:xfrm>
          <a:prstGeom prst="rect">
            <a:avLst/>
          </a:prstGeom>
        </p:spPr>
        <p:txBody>
          <a:bodyPr wrap="square">
            <a:spAutoFit/>
          </a:bodyPr>
          <a:lstStyle/>
          <a:p>
            <a:r>
              <a:rPr lang="en-AU" dirty="0"/>
              <a:t>This is how you assess your risks and work out if they are low risk (green), moderate risk (yellow or caution) or extreme risk (red or alert), then what action is required and what to do if the risk escalates. Simples! </a:t>
            </a:r>
          </a:p>
        </p:txBody>
      </p:sp>
      <p:sp>
        <p:nvSpPr>
          <p:cNvPr id="9" name="Rectangle 8">
            <a:extLst>
              <a:ext uri="{FF2B5EF4-FFF2-40B4-BE49-F238E27FC236}">
                <a16:creationId xmlns:a16="http://schemas.microsoft.com/office/drawing/2014/main" id="{72289D4F-0F6D-4DF7-9856-BEBD295AB1FE}"/>
              </a:ext>
            </a:extLst>
          </p:cNvPr>
          <p:cNvSpPr/>
          <p:nvPr/>
        </p:nvSpPr>
        <p:spPr>
          <a:xfrm>
            <a:off x="952968" y="248196"/>
            <a:ext cx="5238101" cy="523220"/>
          </a:xfrm>
          <a:prstGeom prst="rect">
            <a:avLst/>
          </a:prstGeom>
        </p:spPr>
        <p:txBody>
          <a:bodyPr wrap="none">
            <a:spAutoFit/>
          </a:bodyPr>
          <a:lstStyle/>
          <a:p>
            <a:r>
              <a:rPr lang="en-AU" sz="2800" dirty="0"/>
              <a:t>What is a Risk Mitigation Strategy?</a:t>
            </a:r>
          </a:p>
        </p:txBody>
      </p:sp>
    </p:spTree>
    <p:extLst>
      <p:ext uri="{BB962C8B-B14F-4D97-AF65-F5344CB8AC3E}">
        <p14:creationId xmlns:p14="http://schemas.microsoft.com/office/powerpoint/2010/main" val="249347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2855-385B-4E2C-8C1A-28C32DB66018}"/>
              </a:ext>
            </a:extLst>
          </p:cNvPr>
          <p:cNvSpPr>
            <a:spLocks noGrp="1"/>
          </p:cNvSpPr>
          <p:nvPr>
            <p:ph type="title"/>
          </p:nvPr>
        </p:nvSpPr>
        <p:spPr>
          <a:xfrm>
            <a:off x="1131605" y="160712"/>
            <a:ext cx="10178322" cy="744451"/>
          </a:xfrm>
        </p:spPr>
        <p:txBody>
          <a:bodyPr>
            <a:normAutofit fontScale="90000"/>
          </a:bodyPr>
          <a:lstStyle/>
          <a:p>
            <a:r>
              <a:rPr lang="en-AU" dirty="0"/>
              <a:t>Risk mitigation chart</a:t>
            </a:r>
          </a:p>
        </p:txBody>
      </p:sp>
      <p:pic>
        <p:nvPicPr>
          <p:cNvPr id="4" name="Picture 3">
            <a:extLst>
              <a:ext uri="{FF2B5EF4-FFF2-40B4-BE49-F238E27FC236}">
                <a16:creationId xmlns:a16="http://schemas.microsoft.com/office/drawing/2014/main" id="{61B43B9C-0F65-46F1-8CD8-0FBCFEBE9BF8}"/>
              </a:ext>
            </a:extLst>
          </p:cNvPr>
          <p:cNvPicPr/>
          <p:nvPr/>
        </p:nvPicPr>
        <p:blipFill>
          <a:blip r:embed="rId3"/>
          <a:stretch>
            <a:fillRect/>
          </a:stretch>
        </p:blipFill>
        <p:spPr>
          <a:xfrm>
            <a:off x="2955290" y="796868"/>
            <a:ext cx="5265420" cy="5900420"/>
          </a:xfrm>
          <a:prstGeom prst="rect">
            <a:avLst/>
          </a:prstGeom>
        </p:spPr>
      </p:pic>
    </p:spTree>
    <p:extLst>
      <p:ext uri="{BB962C8B-B14F-4D97-AF65-F5344CB8AC3E}">
        <p14:creationId xmlns:p14="http://schemas.microsoft.com/office/powerpoint/2010/main" val="395201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F163-4412-4B7F-92F7-CC74055C8A53}"/>
              </a:ext>
            </a:extLst>
          </p:cNvPr>
          <p:cNvSpPr>
            <a:spLocks noGrp="1"/>
          </p:cNvSpPr>
          <p:nvPr>
            <p:ph type="title"/>
          </p:nvPr>
        </p:nvSpPr>
        <p:spPr>
          <a:xfrm>
            <a:off x="1140842" y="235620"/>
            <a:ext cx="10533922" cy="772160"/>
          </a:xfrm>
        </p:spPr>
        <p:txBody>
          <a:bodyPr>
            <a:normAutofit fontScale="90000"/>
          </a:bodyPr>
          <a:lstStyle/>
          <a:p>
            <a:r>
              <a:rPr lang="en-AU" dirty="0"/>
              <a:t>Be prepared……….</a:t>
            </a:r>
          </a:p>
        </p:txBody>
      </p:sp>
      <p:sp>
        <p:nvSpPr>
          <p:cNvPr id="4" name="Content Placeholder 2">
            <a:extLst>
              <a:ext uri="{FF2B5EF4-FFF2-40B4-BE49-F238E27FC236}">
                <a16:creationId xmlns:a16="http://schemas.microsoft.com/office/drawing/2014/main" id="{DD4FE012-F5D3-41F0-BD77-6E0F7774E519}"/>
              </a:ext>
            </a:extLst>
          </p:cNvPr>
          <p:cNvSpPr>
            <a:spLocks noGrp="1"/>
          </p:cNvSpPr>
          <p:nvPr>
            <p:ph idx="1"/>
          </p:nvPr>
        </p:nvSpPr>
        <p:spPr>
          <a:xfrm>
            <a:off x="1232477" y="1499060"/>
            <a:ext cx="10179050" cy="5289667"/>
          </a:xfrm>
        </p:spPr>
        <p:txBody>
          <a:bodyPr>
            <a:normAutofit fontScale="92500" lnSpcReduction="10000"/>
          </a:bodyPr>
          <a:lstStyle/>
          <a:p>
            <a:pPr marL="457200" indent="-457200">
              <a:buFont typeface="+mj-lt"/>
              <a:buAutoNum type="arabicPeriod"/>
            </a:pPr>
            <a:r>
              <a:rPr lang="en-US" dirty="0"/>
              <a:t>1.5 </a:t>
            </a:r>
            <a:r>
              <a:rPr lang="en-US" dirty="0" err="1"/>
              <a:t>metre</a:t>
            </a:r>
            <a:r>
              <a:rPr lang="en-US" dirty="0"/>
              <a:t> rule – what will you do? Will you be able to take passengers? Will you want to?</a:t>
            </a:r>
          </a:p>
          <a:p>
            <a:pPr marL="457200" indent="-457200">
              <a:buFont typeface="+mj-lt"/>
              <a:buAutoNum type="arabicPeriod"/>
            </a:pPr>
            <a:r>
              <a:rPr lang="en-US" dirty="0"/>
              <a:t>All instructors and officials have the government COVID9 App installed on their mobile phones.</a:t>
            </a:r>
          </a:p>
          <a:p>
            <a:pPr marL="457200" indent="-457200">
              <a:buFont typeface="+mj-lt"/>
              <a:buAutoNum type="arabicPeriod"/>
            </a:pPr>
            <a:r>
              <a:rPr lang="en-US" dirty="0"/>
              <a:t>Are you ready with a 10 </a:t>
            </a:r>
            <a:r>
              <a:rPr lang="en-US" dirty="0" err="1"/>
              <a:t>litre</a:t>
            </a:r>
            <a:r>
              <a:rPr lang="en-US" dirty="0"/>
              <a:t> container of hand sanitizer,  hand wipes and cleaning products? </a:t>
            </a:r>
          </a:p>
          <a:p>
            <a:pPr marL="457200" indent="-457200">
              <a:buFont typeface="+mj-lt"/>
              <a:buAutoNum type="arabicPeriod"/>
            </a:pPr>
            <a:r>
              <a:rPr lang="en-US" dirty="0"/>
              <a:t>Have you got a quantity of masks and disposable gloves?  Will you need to wear them? Will this be a requirement for instructors, AEIs and passengers to stop community transmission?</a:t>
            </a:r>
          </a:p>
          <a:p>
            <a:pPr marL="457200" indent="-457200">
              <a:buFont typeface="+mj-lt"/>
              <a:buAutoNum type="arabicPeriod"/>
            </a:pPr>
            <a:r>
              <a:rPr lang="en-US" dirty="0"/>
              <a:t>Have you got a cleaning regime in place in between training and pax flights? </a:t>
            </a:r>
          </a:p>
          <a:p>
            <a:pPr marL="457200" indent="-457200">
              <a:buFont typeface="+mj-lt"/>
              <a:buAutoNum type="arabicPeriod"/>
            </a:pPr>
            <a:r>
              <a:rPr lang="en-US" dirty="0"/>
              <a:t>What will be your cleaning regime for gliders and hangars at the end of the day, including parachutes?</a:t>
            </a:r>
          </a:p>
          <a:p>
            <a:pPr marL="457200" indent="-457200">
              <a:buFont typeface="+mj-lt"/>
              <a:buAutoNum type="arabicPeriod"/>
            </a:pPr>
            <a:r>
              <a:rPr lang="en-US" dirty="0"/>
              <a:t>What will be your cleaning regime in relation to toilets, both off field and on field and club rooms?  Once a day, twice a day?  More? </a:t>
            </a:r>
          </a:p>
          <a:p>
            <a:pPr marL="0" indent="0">
              <a:buNone/>
            </a:pPr>
            <a:endParaRPr lang="en-US" dirty="0"/>
          </a:p>
          <a:p>
            <a:pPr marL="0" indent="0">
              <a:buNone/>
            </a:pPr>
            <a:r>
              <a:rPr lang="en-US" sz="2400" b="1" dirty="0">
                <a:solidFill>
                  <a:srgbClr val="0070C0"/>
                </a:solidFill>
              </a:rPr>
              <a:t>A Risk Mitigation Strategy may well serve all members well as your new members and public AEFs will be looking for health and hygiene measures to be displayed at your site. </a:t>
            </a:r>
            <a:endParaRPr lang="en-AU" sz="2400" b="1" dirty="0">
              <a:solidFill>
                <a:srgbClr val="0070C0"/>
              </a:solidFill>
            </a:endParaRPr>
          </a:p>
        </p:txBody>
      </p:sp>
      <p:sp>
        <p:nvSpPr>
          <p:cNvPr id="5" name="Rectangle 4">
            <a:extLst>
              <a:ext uri="{FF2B5EF4-FFF2-40B4-BE49-F238E27FC236}">
                <a16:creationId xmlns:a16="http://schemas.microsoft.com/office/drawing/2014/main" id="{6AE9CCAA-AF78-4856-ADBF-3AA082CB2C2C}"/>
              </a:ext>
            </a:extLst>
          </p:cNvPr>
          <p:cNvSpPr/>
          <p:nvPr/>
        </p:nvSpPr>
        <p:spPr>
          <a:xfrm>
            <a:off x="1140842" y="852730"/>
            <a:ext cx="5583580" cy="646331"/>
          </a:xfrm>
          <a:prstGeom prst="rect">
            <a:avLst/>
          </a:prstGeom>
        </p:spPr>
        <p:txBody>
          <a:bodyPr wrap="none">
            <a:spAutoFit/>
          </a:bodyPr>
          <a:lstStyle/>
          <a:p>
            <a:r>
              <a:rPr lang="en-US" sz="3600" b="1" dirty="0">
                <a:solidFill>
                  <a:schemeClr val="accent2">
                    <a:lumMod val="75000"/>
                  </a:schemeClr>
                </a:solidFill>
              </a:rPr>
              <a:t>So what does that mean?</a:t>
            </a:r>
          </a:p>
        </p:txBody>
      </p:sp>
      <p:pic>
        <p:nvPicPr>
          <p:cNvPr id="6" name="Picture 5">
            <a:extLst>
              <a:ext uri="{FF2B5EF4-FFF2-40B4-BE49-F238E27FC236}">
                <a16:creationId xmlns:a16="http://schemas.microsoft.com/office/drawing/2014/main" id="{FEBD7C72-8709-4046-9EB5-9FB0C16D9083}"/>
              </a:ext>
            </a:extLst>
          </p:cNvPr>
          <p:cNvPicPr>
            <a:picLocks noChangeAspect="1"/>
          </p:cNvPicPr>
          <p:nvPr/>
        </p:nvPicPr>
        <p:blipFill>
          <a:blip r:embed="rId3"/>
          <a:stretch>
            <a:fillRect/>
          </a:stretch>
        </p:blipFill>
        <p:spPr>
          <a:xfrm>
            <a:off x="10353964" y="100941"/>
            <a:ext cx="1298287" cy="1298287"/>
          </a:xfrm>
          <a:prstGeom prst="rect">
            <a:avLst/>
          </a:prstGeom>
        </p:spPr>
      </p:pic>
    </p:spTree>
    <p:extLst>
      <p:ext uri="{BB962C8B-B14F-4D97-AF65-F5344CB8AC3E}">
        <p14:creationId xmlns:p14="http://schemas.microsoft.com/office/powerpoint/2010/main" val="13072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randombar(horizontal)">
                                      <p:cBhvr>
                                        <p:cTn id="4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256F-0884-4896-B08C-88820A048772}"/>
              </a:ext>
            </a:extLst>
          </p:cNvPr>
          <p:cNvSpPr>
            <a:spLocks noGrp="1"/>
          </p:cNvSpPr>
          <p:nvPr>
            <p:ph type="title"/>
          </p:nvPr>
        </p:nvSpPr>
        <p:spPr>
          <a:xfrm>
            <a:off x="2426711" y="424056"/>
            <a:ext cx="10178322" cy="785554"/>
          </a:xfrm>
        </p:spPr>
        <p:txBody>
          <a:bodyPr>
            <a:noAutofit/>
          </a:bodyPr>
          <a:lstStyle/>
          <a:p>
            <a:r>
              <a:rPr lang="en-AU" sz="4200" dirty="0"/>
              <a:t>Think of your members</a:t>
            </a:r>
            <a:br>
              <a:rPr lang="en-AU" sz="4200" dirty="0"/>
            </a:br>
            <a:br>
              <a:rPr lang="en-AU" sz="4200" dirty="0"/>
            </a:br>
            <a:br>
              <a:rPr lang="en-AU" sz="4200" dirty="0"/>
            </a:br>
            <a:endParaRPr lang="en-AU" sz="4200" dirty="0">
              <a:solidFill>
                <a:srgbClr val="FF0000"/>
              </a:solidFill>
            </a:endParaRPr>
          </a:p>
        </p:txBody>
      </p:sp>
      <p:grpSp>
        <p:nvGrpSpPr>
          <p:cNvPr id="4" name="Group 3" title="left scallop shape">
            <a:extLst>
              <a:ext uri="{FF2B5EF4-FFF2-40B4-BE49-F238E27FC236}">
                <a16:creationId xmlns:a16="http://schemas.microsoft.com/office/drawing/2014/main" id="{18927ECB-35B4-4657-94ED-10E6D3989DEC}"/>
              </a:ext>
            </a:extLst>
          </p:cNvPr>
          <p:cNvGrpSpPr/>
          <p:nvPr/>
        </p:nvGrpSpPr>
        <p:grpSpPr>
          <a:xfrm>
            <a:off x="0" y="0"/>
            <a:ext cx="2520620" cy="6858000"/>
            <a:chOff x="0" y="0"/>
            <a:chExt cx="2814638" cy="6858000"/>
          </a:xfrm>
        </p:grpSpPr>
        <p:sp>
          <p:nvSpPr>
            <p:cNvPr id="5" name="Freeform 6" title="left scallop shape">
              <a:extLst>
                <a:ext uri="{FF2B5EF4-FFF2-40B4-BE49-F238E27FC236}">
                  <a16:creationId xmlns:a16="http://schemas.microsoft.com/office/drawing/2014/main" id="{FC300B9C-43F6-4096-95FC-7F8A372C8452}"/>
                </a:ext>
              </a:extLst>
            </p:cNvPr>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6" name="Freeform 11" title="left scallop inline">
              <a:extLst>
                <a:ext uri="{FF2B5EF4-FFF2-40B4-BE49-F238E27FC236}">
                  <a16:creationId xmlns:a16="http://schemas.microsoft.com/office/drawing/2014/main" id="{7EEBE97A-FF9C-4A07-9E7B-2F86E515BB82}"/>
                </a:ext>
              </a:extLst>
            </p:cNvPr>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18" name="Title 1">
            <a:extLst>
              <a:ext uri="{FF2B5EF4-FFF2-40B4-BE49-F238E27FC236}">
                <a16:creationId xmlns:a16="http://schemas.microsoft.com/office/drawing/2014/main" id="{641EB949-8D4C-468C-B10A-053F9589092E}"/>
              </a:ext>
            </a:extLst>
          </p:cNvPr>
          <p:cNvSpPr txBox="1">
            <a:spLocks/>
          </p:cNvSpPr>
          <p:nvPr/>
        </p:nvSpPr>
        <p:spPr>
          <a:xfrm>
            <a:off x="2426711" y="1417172"/>
            <a:ext cx="10178322" cy="7855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AU" sz="4200" dirty="0"/>
              <a:t>Think of your POTENTIAL members</a:t>
            </a:r>
            <a:br>
              <a:rPr lang="en-AU" sz="4200" dirty="0"/>
            </a:br>
            <a:br>
              <a:rPr lang="en-AU" sz="4200" dirty="0"/>
            </a:br>
            <a:br>
              <a:rPr lang="en-AU" sz="4200" dirty="0"/>
            </a:br>
            <a:endParaRPr lang="en-AU" sz="4200" dirty="0">
              <a:solidFill>
                <a:srgbClr val="FF0000"/>
              </a:solidFill>
            </a:endParaRPr>
          </a:p>
        </p:txBody>
      </p:sp>
      <p:sp>
        <p:nvSpPr>
          <p:cNvPr id="19" name="Title 1">
            <a:extLst>
              <a:ext uri="{FF2B5EF4-FFF2-40B4-BE49-F238E27FC236}">
                <a16:creationId xmlns:a16="http://schemas.microsoft.com/office/drawing/2014/main" id="{DAFC58BC-2262-4B55-B726-6463C191AE87}"/>
              </a:ext>
            </a:extLst>
          </p:cNvPr>
          <p:cNvSpPr txBox="1">
            <a:spLocks/>
          </p:cNvSpPr>
          <p:nvPr/>
        </p:nvSpPr>
        <p:spPr>
          <a:xfrm>
            <a:off x="2426711" y="2451297"/>
            <a:ext cx="10178322" cy="7855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AU" sz="4200" dirty="0"/>
              <a:t>Think of your PASSENGERS</a:t>
            </a:r>
            <a:br>
              <a:rPr lang="en-AU" sz="4200" dirty="0"/>
            </a:br>
            <a:br>
              <a:rPr lang="en-AU" sz="4200" dirty="0"/>
            </a:br>
            <a:endParaRPr lang="en-AU" sz="4200" dirty="0">
              <a:solidFill>
                <a:srgbClr val="FF0000"/>
              </a:solidFill>
            </a:endParaRPr>
          </a:p>
        </p:txBody>
      </p:sp>
      <p:sp>
        <p:nvSpPr>
          <p:cNvPr id="20" name="Title 1">
            <a:extLst>
              <a:ext uri="{FF2B5EF4-FFF2-40B4-BE49-F238E27FC236}">
                <a16:creationId xmlns:a16="http://schemas.microsoft.com/office/drawing/2014/main" id="{5F1F12EB-488F-4B22-91A4-0176C0400E95}"/>
              </a:ext>
            </a:extLst>
          </p:cNvPr>
          <p:cNvSpPr txBox="1">
            <a:spLocks/>
          </p:cNvSpPr>
          <p:nvPr/>
        </p:nvSpPr>
        <p:spPr>
          <a:xfrm>
            <a:off x="2473666" y="3540940"/>
            <a:ext cx="10178322" cy="7855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AU" sz="4200" dirty="0"/>
              <a:t>Think of THE PUBLIC</a:t>
            </a:r>
            <a:br>
              <a:rPr lang="en-AU" sz="4200" dirty="0"/>
            </a:br>
            <a:br>
              <a:rPr lang="en-AU" sz="4200" dirty="0"/>
            </a:br>
            <a:endParaRPr lang="en-AU" sz="4200" dirty="0"/>
          </a:p>
          <a:p>
            <a:br>
              <a:rPr lang="en-AU" sz="4200" dirty="0"/>
            </a:br>
            <a:endParaRPr lang="en-AU" sz="4200" dirty="0">
              <a:solidFill>
                <a:srgbClr val="FF0000"/>
              </a:solidFill>
            </a:endParaRPr>
          </a:p>
        </p:txBody>
      </p:sp>
      <p:sp>
        <p:nvSpPr>
          <p:cNvPr id="21" name="Title 1">
            <a:extLst>
              <a:ext uri="{FF2B5EF4-FFF2-40B4-BE49-F238E27FC236}">
                <a16:creationId xmlns:a16="http://schemas.microsoft.com/office/drawing/2014/main" id="{9EAF2C53-135F-4C2B-AA18-76FD0FD58441}"/>
              </a:ext>
            </a:extLst>
          </p:cNvPr>
          <p:cNvSpPr txBox="1">
            <a:spLocks/>
          </p:cNvSpPr>
          <p:nvPr/>
        </p:nvSpPr>
        <p:spPr>
          <a:xfrm>
            <a:off x="2426711" y="4653906"/>
            <a:ext cx="10178322" cy="7855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AU" sz="4200" dirty="0"/>
              <a:t>Think of YOUR COMMUNITY</a:t>
            </a:r>
            <a:br>
              <a:rPr lang="en-AU" sz="4200" dirty="0"/>
            </a:br>
            <a:endParaRPr lang="en-AU" sz="4200" dirty="0">
              <a:solidFill>
                <a:srgbClr val="FF0000"/>
              </a:solidFill>
            </a:endParaRPr>
          </a:p>
        </p:txBody>
      </p:sp>
      <p:sp>
        <p:nvSpPr>
          <p:cNvPr id="22" name="Title 1">
            <a:extLst>
              <a:ext uri="{FF2B5EF4-FFF2-40B4-BE49-F238E27FC236}">
                <a16:creationId xmlns:a16="http://schemas.microsoft.com/office/drawing/2014/main" id="{D5D84290-9986-4880-989C-DB86D647B642}"/>
              </a:ext>
            </a:extLst>
          </p:cNvPr>
          <p:cNvSpPr txBox="1">
            <a:spLocks/>
          </p:cNvSpPr>
          <p:nvPr/>
        </p:nvSpPr>
        <p:spPr>
          <a:xfrm>
            <a:off x="2473666" y="5755953"/>
            <a:ext cx="10178322" cy="7855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AU" sz="4200" dirty="0">
                <a:solidFill>
                  <a:srgbClr val="FF0000"/>
                </a:solidFill>
              </a:rPr>
              <a:t>START TO PLAN…..NOW</a:t>
            </a:r>
            <a:br>
              <a:rPr lang="en-AU" sz="4200" dirty="0">
                <a:solidFill>
                  <a:srgbClr val="FF0000"/>
                </a:solidFill>
              </a:rPr>
            </a:br>
            <a:endParaRPr lang="en-AU" sz="4200" dirty="0">
              <a:solidFill>
                <a:srgbClr val="FF0000"/>
              </a:solidFill>
            </a:endParaRPr>
          </a:p>
        </p:txBody>
      </p:sp>
      <p:pic>
        <p:nvPicPr>
          <p:cNvPr id="24" name="Picture 23">
            <a:extLst>
              <a:ext uri="{FF2B5EF4-FFF2-40B4-BE49-F238E27FC236}">
                <a16:creationId xmlns:a16="http://schemas.microsoft.com/office/drawing/2014/main" id="{524EC1DF-B2F0-4293-8804-B971B8B555AE}"/>
              </a:ext>
            </a:extLst>
          </p:cNvPr>
          <p:cNvPicPr>
            <a:picLocks noChangeAspect="1"/>
          </p:cNvPicPr>
          <p:nvPr/>
        </p:nvPicPr>
        <p:blipFill>
          <a:blip r:embed="rId3"/>
          <a:stretch>
            <a:fillRect/>
          </a:stretch>
        </p:blipFill>
        <p:spPr>
          <a:xfrm>
            <a:off x="10186815" y="5243220"/>
            <a:ext cx="1298287" cy="1298287"/>
          </a:xfrm>
          <a:prstGeom prst="rect">
            <a:avLst/>
          </a:prstGeom>
        </p:spPr>
      </p:pic>
    </p:spTree>
    <p:extLst>
      <p:ext uri="{BB962C8B-B14F-4D97-AF65-F5344CB8AC3E}">
        <p14:creationId xmlns:p14="http://schemas.microsoft.com/office/powerpoint/2010/main" val="103306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P spid="21" grpId="0"/>
      <p:bldP spid="22"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3529</TotalTime>
  <Words>1515</Words>
  <Application>Microsoft Office PowerPoint</Application>
  <PresentationFormat>Widescreen</PresentationFormat>
  <Paragraphs>113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Gill Sans MT</vt:lpstr>
      <vt:lpstr>Impact</vt:lpstr>
      <vt:lpstr>Symbol</vt:lpstr>
      <vt:lpstr>Badge</vt:lpstr>
      <vt:lpstr>RETURNING FROM COVID19</vt:lpstr>
      <vt:lpstr>PowerPoint Presentation</vt:lpstr>
      <vt:lpstr>CHALLENGES – HEALTH &amp; Safety</vt:lpstr>
      <vt:lpstr>“Doing Sport Differently”</vt:lpstr>
      <vt:lpstr>Risk Mitigation Strategy </vt:lpstr>
      <vt:lpstr>PowerPoint Presentation</vt:lpstr>
      <vt:lpstr>Risk mitigation chart</vt:lpstr>
      <vt:lpstr>Be prepared……….</vt:lpstr>
      <vt:lpstr>Think of your members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RETURNING FROM COVID19</dc:title>
  <dc:creator>Vivienne Drew</dc:creator>
  <cp:lastModifiedBy>Vivienne Drew</cp:lastModifiedBy>
  <cp:revision>79</cp:revision>
  <cp:lastPrinted>2020-05-10T04:28:15Z</cp:lastPrinted>
  <dcterms:created xsi:type="dcterms:W3CDTF">2020-05-03T23:24:33Z</dcterms:created>
  <dcterms:modified xsi:type="dcterms:W3CDTF">2020-05-11T03:11:21Z</dcterms:modified>
</cp:coreProperties>
</file>